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</p:sldMasterIdLst>
  <p:notesMasterIdLst>
    <p:notesMasterId r:id="rId8"/>
  </p:notesMasterIdLst>
  <p:sldIdLst>
    <p:sldId id="396" r:id="rId5"/>
    <p:sldId id="418" r:id="rId6"/>
    <p:sldId id="419" r:id="rId7"/>
  </p:sldIdLst>
  <p:sldSz cx="12192000" cy="6858000"/>
  <p:notesSz cx="7099300" cy="10234613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epach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7D7"/>
    <a:srgbClr val="A29C9C"/>
    <a:srgbClr val="EC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6A1DED-92A6-4F66-AEDA-D4DB7CFAC1BA}" v="67" dt="2024-10-29T10:00:02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30" autoAdjust="0"/>
    <p:restoredTop sz="94364" autoAdjust="0"/>
  </p:normalViewPr>
  <p:slideViewPr>
    <p:cSldViewPr snapToGrid="0">
      <p:cViewPr varScale="1">
        <p:scale>
          <a:sx n="118" d="100"/>
          <a:sy n="118" d="100"/>
        </p:scale>
        <p:origin x="288" y="2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50734ABB-FDD8-470C-94A0-E35EFCF8BF46}" type="datetimeFigureOut">
              <a:rPr lang="en-US" smtClean="0"/>
              <a:pPr/>
              <a:t>8/4/25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46E0020C-34B3-4644-B138-3A9503ECB28E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881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0020C-34B3-4644-B138-3A9503ECB28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886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 5">
            <a:extLst>
              <a:ext uri="{FF2B5EF4-FFF2-40B4-BE49-F238E27FC236}">
                <a16:creationId xmlns:a16="http://schemas.microsoft.com/office/drawing/2014/main" id="{E41C58CA-6DAD-43B4-BF8E-EAC45BF182AB}"/>
              </a:ext>
            </a:extLst>
          </p:cNvPr>
          <p:cNvSpPr/>
          <p:nvPr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1721496" y="2076857"/>
            <a:ext cx="8748486" cy="2028417"/>
          </a:xfrm>
        </p:spPr>
        <p:txBody>
          <a:bodyPr lIns="0" tIns="0" rIns="0" bIns="180000" anchor="b"/>
          <a:lstStyle>
            <a:lvl1pPr algn="l">
              <a:lnSpc>
                <a:spcPct val="100000"/>
              </a:lnSpc>
              <a:defRPr sz="6000" b="0" baseline="0">
                <a:solidFill>
                  <a:schemeClr val="accent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  <a:br>
              <a:rPr lang="en-US" dirty="0"/>
            </a:br>
            <a:r>
              <a:rPr lang="en-US" dirty="0"/>
              <a:t>second row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1496" y="4143376"/>
            <a:ext cx="8748486" cy="732848"/>
          </a:xfrm>
        </p:spPr>
        <p:txBody>
          <a:bodyPr wrap="square" lIns="0" tIns="180000" rIns="0" bIns="180000" anchor="t">
            <a:spAutoFit/>
          </a:bodyPr>
          <a:lstStyle>
            <a:lvl1pPr marL="0" indent="0" algn="l">
              <a:buNone/>
              <a:defRPr sz="24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Subtitle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A37A37D-5036-437C-A8A0-018DB21AA03A}"/>
              </a:ext>
            </a:extLst>
          </p:cNvPr>
          <p:cNvCxnSpPr>
            <a:cxnSpLocks/>
          </p:cNvCxnSpPr>
          <p:nvPr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F7398A5-55F5-4A56-AB74-7B8C9CA6791B}"/>
              </a:ext>
            </a:extLst>
          </p:cNvPr>
          <p:cNvCxnSpPr>
            <a:cxnSpLocks/>
          </p:cNvCxnSpPr>
          <p:nvPr/>
        </p:nvCxnSpPr>
        <p:spPr>
          <a:xfrm flipH="1">
            <a:off x="10629902" y="2766060"/>
            <a:ext cx="1021078" cy="409194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99CF1D1-C1D1-43A3-9B30-90CC8C94EE72}"/>
              </a:ext>
            </a:extLst>
          </p:cNvPr>
          <p:cNvCxnSpPr>
            <a:cxnSpLocks/>
          </p:cNvCxnSpPr>
          <p:nvPr/>
        </p:nvCxnSpPr>
        <p:spPr>
          <a:xfrm flipH="1">
            <a:off x="10808526" y="5448300"/>
            <a:ext cx="362394" cy="1409700"/>
          </a:xfrm>
          <a:prstGeom prst="line">
            <a:avLst/>
          </a:prstGeom>
          <a:ln w="38100">
            <a:solidFill>
              <a:srgbClr val="DAD7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19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103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 5">
            <a:extLst>
              <a:ext uri="{FF2B5EF4-FFF2-40B4-BE49-F238E27FC236}">
                <a16:creationId xmlns:a16="http://schemas.microsoft.com/office/drawing/2014/main" id="{E41C58CA-6DAD-43B4-BF8E-EAC45BF182AB}"/>
              </a:ext>
            </a:extLst>
          </p:cNvPr>
          <p:cNvSpPr/>
          <p:nvPr userDrawn="1"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1721496" y="2076857"/>
            <a:ext cx="8748486" cy="2028417"/>
          </a:xfrm>
        </p:spPr>
        <p:txBody>
          <a:bodyPr lIns="0" tIns="0" rIns="0" bIns="180000" anchor="b"/>
          <a:lstStyle>
            <a:lvl1pPr algn="l">
              <a:lnSpc>
                <a:spcPct val="100000"/>
              </a:lnSpc>
              <a:defRPr sz="6000" b="0" baseline="0">
                <a:solidFill>
                  <a:schemeClr val="accent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  <a:br>
              <a:rPr lang="en-US" dirty="0"/>
            </a:br>
            <a:r>
              <a:rPr lang="en-US" dirty="0"/>
              <a:t>second row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1496" y="4143376"/>
            <a:ext cx="8748486" cy="732848"/>
          </a:xfrm>
        </p:spPr>
        <p:txBody>
          <a:bodyPr wrap="square" lIns="0" tIns="180000" rIns="0" bIns="180000" anchor="t">
            <a:spAutoFit/>
          </a:bodyPr>
          <a:lstStyle>
            <a:lvl1pPr marL="0" indent="0" algn="l">
              <a:buNone/>
              <a:defRPr sz="24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Subtitle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A37A37D-5036-437C-A8A0-018DB21AA03A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F7398A5-55F5-4A56-AB74-7B8C9CA6791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629902" y="2766060"/>
            <a:ext cx="1021078" cy="409194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99CF1D1-C1D1-43A3-9B30-90CC8C94EE7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808526" y="5448300"/>
            <a:ext cx="362394" cy="1409700"/>
          </a:xfrm>
          <a:prstGeom prst="line">
            <a:avLst/>
          </a:prstGeom>
          <a:ln w="38100">
            <a:solidFill>
              <a:srgbClr val="DAD7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676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06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32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14349" y="1717675"/>
            <a:ext cx="11160918" cy="44481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07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lelogram 7">
            <a:extLst>
              <a:ext uri="{FF2B5EF4-FFF2-40B4-BE49-F238E27FC236}">
                <a16:creationId xmlns:a16="http://schemas.microsoft.com/office/drawing/2014/main" id="{8EDB513D-DC79-4782-A320-D620C30A1A70}"/>
              </a:ext>
            </a:extLst>
          </p:cNvPr>
          <p:cNvSpPr/>
          <p:nvPr userDrawn="1"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1BBF2D-8DD7-48BF-A4A6-37F28540A510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A0740947-AC6F-4221-AA82-673ED828D9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1496" y="591345"/>
            <a:ext cx="8748486" cy="5675311"/>
          </a:xfrm>
          <a:prstGeom prst="rect">
            <a:avLst/>
          </a:prstGeom>
        </p:spPr>
        <p:txBody>
          <a:bodyPr vert="horz" wrap="square" lIns="0" tIns="0" rIns="0" bIns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6000" b="0" i="0" u="none" kern="1200" spc="50">
                <a:solidFill>
                  <a:schemeClr val="accent1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</a:t>
            </a:r>
            <a:br>
              <a:rPr lang="en-US" dirty="0"/>
            </a:br>
            <a:r>
              <a:rPr lang="en-US" dirty="0"/>
              <a:t>style</a:t>
            </a:r>
          </a:p>
        </p:txBody>
      </p:sp>
    </p:spTree>
    <p:extLst>
      <p:ext uri="{BB962C8B-B14F-4D97-AF65-F5344CB8AC3E}">
        <p14:creationId xmlns:p14="http://schemas.microsoft.com/office/powerpoint/2010/main" val="85350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 1/2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rgbClr val="C02A26">
                    <a:lumMod val="100000"/>
                  </a:srgbClr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197599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4348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154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 1/2 Tex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rgbClr val="C02A26">
                    <a:lumMod val="100000"/>
                  </a:srgbClr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97599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14348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5898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Subtitle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39817" y="672041"/>
            <a:ext cx="7335448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rgbClr val="C02A26">
                    <a:lumMod val="100000"/>
                  </a:srgbClr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339817" y="1302224"/>
            <a:ext cx="7335448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"/>
            <a:ext cx="4123917" cy="6857999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339817" y="1717675"/>
            <a:ext cx="7335448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id="{65D97D0D-D1D9-4C2D-B4C7-22E099378DCA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6308725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13" name="Text Placeholder PageNumber">
            <a:extLst>
              <a:ext uri="{FF2B5EF4-FFF2-40B4-BE49-F238E27FC236}">
                <a16:creationId xmlns:a16="http://schemas.microsoft.com/office/drawing/2014/main" id="{20DD4E41-1307-4365-939A-CAB9892999B2}"/>
              </a:ext>
            </a:extLst>
          </p:cNvPr>
          <p:cNvSpPr txBox="1">
            <a:spLocks/>
          </p:cNvSpPr>
          <p:nvPr userDrawn="1"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5">
            <a:extLst>
              <a:ext uri="{FF2B5EF4-FFF2-40B4-BE49-F238E27FC236}">
                <a16:creationId xmlns:a16="http://schemas.microsoft.com/office/drawing/2014/main" id="{EAD56E38-10C0-4D9B-A672-D26428ACFB7D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1233354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2928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270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13A35D3-F9EE-0209-2A7A-0F32F921C764}"/>
              </a:ext>
            </a:extLst>
          </p:cNvPr>
          <p:cNvSpPr txBox="1"/>
          <p:nvPr/>
        </p:nvSpPr>
        <p:spPr>
          <a:xfrm>
            <a:off x="10069975" y="879676"/>
            <a:ext cx="0" cy="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endParaRPr lang="de-DE" sz="1600" dirty="0" err="1">
              <a:latin typeface="+mj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5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7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14349" y="1717675"/>
            <a:ext cx="11160917" cy="44481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12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14349" y="1717675"/>
            <a:ext cx="11160918" cy="44481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74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lelogram 7">
            <a:extLst>
              <a:ext uri="{FF2B5EF4-FFF2-40B4-BE49-F238E27FC236}">
                <a16:creationId xmlns:a16="http://schemas.microsoft.com/office/drawing/2014/main" id="{8EDB513D-DC79-4782-A320-D620C30A1A70}"/>
              </a:ext>
            </a:extLst>
          </p:cNvPr>
          <p:cNvSpPr/>
          <p:nvPr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1BBF2D-8DD7-48BF-A4A6-37F28540A510}"/>
              </a:ext>
            </a:extLst>
          </p:cNvPr>
          <p:cNvCxnSpPr>
            <a:cxnSpLocks/>
          </p:cNvCxnSpPr>
          <p:nvPr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A0740947-AC6F-4221-AA82-673ED828D9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1496" y="591345"/>
            <a:ext cx="8748486" cy="5675311"/>
          </a:xfrm>
          <a:prstGeom prst="rect">
            <a:avLst/>
          </a:prstGeom>
        </p:spPr>
        <p:txBody>
          <a:bodyPr vert="horz" wrap="square" lIns="0" tIns="0" rIns="0" bIns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6000" b="0" i="0" u="none" kern="1200" spc="50">
                <a:solidFill>
                  <a:schemeClr val="accent1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</a:t>
            </a:r>
            <a:br>
              <a:rPr lang="en-US" dirty="0"/>
            </a:br>
            <a:r>
              <a:rPr lang="en-US" dirty="0"/>
              <a:t>style</a:t>
            </a:r>
          </a:p>
        </p:txBody>
      </p:sp>
      <p:sp>
        <p:nvSpPr>
          <p:cNvPr id="5" name="Parallelogram 7">
            <a:extLst>
              <a:ext uri="{FF2B5EF4-FFF2-40B4-BE49-F238E27FC236}">
                <a16:creationId xmlns:a16="http://schemas.microsoft.com/office/drawing/2014/main" id="{BCBEF01F-18D8-1C3C-2A5C-94698E5C5A83}"/>
              </a:ext>
            </a:extLst>
          </p:cNvPr>
          <p:cNvSpPr/>
          <p:nvPr userDrawn="1"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6" name="Straight Connector 8">
            <a:extLst>
              <a:ext uri="{FF2B5EF4-FFF2-40B4-BE49-F238E27FC236}">
                <a16:creationId xmlns:a16="http://schemas.microsoft.com/office/drawing/2014/main" id="{609A7830-7042-432D-3796-A9A93CDF868C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87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1/2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chemeClr val="bg2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197599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4348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59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1/2 Tex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chemeClr val="bg2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97599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14348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5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Subtitle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39817" y="672041"/>
            <a:ext cx="7335448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chemeClr val="bg2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339817" y="1302224"/>
            <a:ext cx="7335448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"/>
            <a:ext cx="4123917" cy="6857999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339817" y="1717675"/>
            <a:ext cx="7335448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id="{65D97D0D-D1D9-4C2D-B4C7-22E099378D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39817" y="6308725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13" name="Text Placeholder PageNumber">
            <a:extLst>
              <a:ext uri="{FF2B5EF4-FFF2-40B4-BE49-F238E27FC236}">
                <a16:creationId xmlns:a16="http://schemas.microsoft.com/office/drawing/2014/main" id="{20DD4E41-1307-4365-939A-CAB9892999B2}"/>
              </a:ext>
            </a:extLst>
          </p:cNvPr>
          <p:cNvSpPr txBox="1">
            <a:spLocks/>
          </p:cNvSpPr>
          <p:nvPr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5">
            <a:extLst>
              <a:ext uri="{FF2B5EF4-FFF2-40B4-BE49-F238E27FC236}">
                <a16:creationId xmlns:a16="http://schemas.microsoft.com/office/drawing/2014/main" id="{EAD56E38-10C0-4D9B-A672-D26428ACFB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39817" y="1233354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70E8F534-1A08-EA5A-A93A-699999171582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6308725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10" name="Text Placeholder PageNumber">
            <a:extLst>
              <a:ext uri="{FF2B5EF4-FFF2-40B4-BE49-F238E27FC236}">
                <a16:creationId xmlns:a16="http://schemas.microsoft.com/office/drawing/2014/main" id="{EA8B00B7-ABB3-979E-24CB-6A571B24A99C}"/>
              </a:ext>
            </a:extLst>
          </p:cNvPr>
          <p:cNvSpPr txBox="1">
            <a:spLocks/>
          </p:cNvSpPr>
          <p:nvPr userDrawn="1"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CCFC1419-0018-2FF6-B86B-9115565F8A42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1233354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34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pPr lvl="0"/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1717675"/>
            <a:ext cx="11160918" cy="4448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de-DE" dirty="0" err="1"/>
              <a:t>Sixth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6"/>
            <a:r>
              <a:rPr lang="de-DE" dirty="0" err="1"/>
              <a:t>Seventh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7"/>
            <a:r>
              <a:rPr lang="de-DE" dirty="0" err="1"/>
              <a:t>Eighth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8"/>
            <a:r>
              <a:rPr lang="de-DE" dirty="0" err="1"/>
              <a:t>Nineth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en-US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>
            <a:off x="514349" y="6308725"/>
            <a:ext cx="1116091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53" name="Text Placeholder PageNumber"/>
          <p:cNvSpPr txBox="1">
            <a:spLocks/>
          </p:cNvSpPr>
          <p:nvPr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514350" y="1233354"/>
            <a:ext cx="1116091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2747AD3-3260-D146-87A8-B1178E08CC47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062226" y="665515"/>
            <a:ext cx="613040" cy="540000"/>
          </a:xfrm>
          <a:prstGeom prst="rect">
            <a:avLst/>
          </a:prstGeom>
        </p:spPr>
      </p:pic>
      <p:sp>
        <p:nvSpPr>
          <p:cNvPr id="9" name="Text Placeholder PageNumber">
            <a:extLst>
              <a:ext uri="{FF2B5EF4-FFF2-40B4-BE49-F238E27FC236}">
                <a16:creationId xmlns:a16="http://schemas.microsoft.com/office/drawing/2014/main" id="{B8C76C4F-8EBC-95B8-4EAE-7340AECC2693}"/>
              </a:ext>
            </a:extLst>
          </p:cNvPr>
          <p:cNvSpPr txBox="1">
            <a:spLocks/>
          </p:cNvSpPr>
          <p:nvPr userDrawn="1"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2807D525-E5A9-2C05-4B2D-20CCD456BE8A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514350" y="1233354"/>
            <a:ext cx="1116091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36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57" r:id="rId12"/>
    <p:sldLayoutId id="2147483669" r:id="rId13"/>
    <p:sldLayoutId id="2147483659" r:id="rId14"/>
    <p:sldLayoutId id="2147483679" r:id="rId15"/>
    <p:sldLayoutId id="2147483675" r:id="rId16"/>
    <p:sldLayoutId id="2147483676" r:id="rId17"/>
    <p:sldLayoutId id="2147483677" r:id="rId18"/>
    <p:sldLayoutId id="2147483661" r:id="rId19"/>
  </p:sldLayoutIdLst>
  <p:txStyles>
    <p:titleStyle>
      <a:lvl1pPr marL="0" indent="0" algn="l" defTabSz="9144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sz="3200" b="0" i="0" u="none" kern="1200" spc="50" baseline="0">
          <a:solidFill>
            <a:schemeClr val="bg2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30000"/>
        </a:spcBef>
        <a:buClr>
          <a:srgbClr val="C02A26"/>
        </a:buClr>
        <a:buFont typeface="Wingdings" panose="05000000000000000000" pitchFamily="2" charset="2"/>
        <a:buNone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2032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4064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6096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8128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10160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6pPr>
      <a:lvl7pPr marL="12192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7pPr>
      <a:lvl8pPr marL="14224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8pPr>
      <a:lvl9pPr marL="16256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2" orient="horz" pos="957" userDrawn="1">
          <p15:clr>
            <a:srgbClr val="F26B43"/>
          </p15:clr>
        </p15:guide>
        <p15:guide id="23" orient="horz" pos="1082" userDrawn="1">
          <p15:clr>
            <a:srgbClr val="F26B43"/>
          </p15:clr>
        </p15:guide>
        <p15:guide id="24" orient="horz" pos="4180" userDrawn="1">
          <p15:clr>
            <a:srgbClr val="F26B43"/>
          </p15:clr>
        </p15:guide>
        <p15:guide id="25" pos="324" userDrawn="1">
          <p15:clr>
            <a:srgbClr val="F26B43"/>
          </p15:clr>
        </p15:guide>
        <p15:guide id="26" pos="7355" userDrawn="1">
          <p15:clr>
            <a:srgbClr val="F26B43"/>
          </p15:clr>
        </p15:guide>
        <p15:guide id="27" orient="horz" pos="388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721496" y="3000187"/>
            <a:ext cx="8748486" cy="1105088"/>
          </a:xfrm>
        </p:spPr>
        <p:txBody>
          <a:bodyPr/>
          <a:lstStyle/>
          <a:p>
            <a:r>
              <a:rPr lang="en-US" dirty="0" err="1"/>
              <a:t>Rollenbilder</a:t>
            </a:r>
            <a:r>
              <a:rPr lang="en-US" dirty="0"/>
              <a:t> (AKV)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04DBAD7-BAF4-42D0-BC78-DAFC4BDAB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Unternehmen</a:t>
            </a:r>
            <a:r>
              <a:rPr lang="en-US" dirty="0"/>
              <a:t> / </a:t>
            </a:r>
            <a:r>
              <a:rPr lang="en-US" dirty="0" err="1"/>
              <a:t>Bereich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721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E86BB-158D-1B6C-29F7-EBE174F71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F5E9CD82-8AA9-085B-FA5E-5622EBD5A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Segoe UI Light"/>
                <a:cs typeface="Arial"/>
              </a:rPr>
              <a:t>Rollenname</a:t>
            </a:r>
            <a:endParaRPr lang="de-DE" dirty="0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C8241828-61F0-6ED2-3A9C-45966C007C59}"/>
              </a:ext>
            </a:extLst>
          </p:cNvPr>
          <p:cNvGraphicFramePr>
            <a:graphicFrameLocks noGrp="1"/>
          </p:cNvGraphicFramePr>
          <p:nvPr/>
        </p:nvGraphicFramePr>
        <p:xfrm>
          <a:off x="514347" y="1291906"/>
          <a:ext cx="11160918" cy="4894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0306">
                  <a:extLst>
                    <a:ext uri="{9D8B030D-6E8A-4147-A177-3AD203B41FA5}">
                      <a16:colId xmlns:a16="http://schemas.microsoft.com/office/drawing/2014/main" val="689943578"/>
                    </a:ext>
                  </a:extLst>
                </a:gridCol>
                <a:gridCol w="3720306">
                  <a:extLst>
                    <a:ext uri="{9D8B030D-6E8A-4147-A177-3AD203B41FA5}">
                      <a16:colId xmlns:a16="http://schemas.microsoft.com/office/drawing/2014/main" val="4102189197"/>
                    </a:ext>
                  </a:extLst>
                </a:gridCol>
                <a:gridCol w="3720306">
                  <a:extLst>
                    <a:ext uri="{9D8B030D-6E8A-4147-A177-3AD203B41FA5}">
                      <a16:colId xmlns:a16="http://schemas.microsoft.com/office/drawing/2014/main" val="1839130320"/>
                    </a:ext>
                  </a:extLst>
                </a:gridCol>
              </a:tblGrid>
              <a:tr h="736751">
                <a:tc>
                  <a:txBody>
                    <a:bodyPr/>
                    <a:lstStyle/>
                    <a:p>
                      <a:pPr algn="ctr"/>
                      <a:r>
                        <a:rPr lang="de-DE" sz="1200" dirty="0"/>
                        <a:t>Aufgaben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/>
                        <a:t>Kompetenzen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/>
                        <a:t>Verantwortung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011032"/>
                  </a:ext>
                </a:extLst>
              </a:tr>
              <a:tr h="1385768">
                <a:tc>
                  <a:txBody>
                    <a:bodyPr/>
                    <a:lstStyle/>
                    <a:p>
                      <a:r>
                        <a:rPr lang="de-DE" sz="1200" dirty="0"/>
                        <a:t>Hauptaufgaben </a:t>
                      </a:r>
                      <a:r>
                        <a:rPr lang="de-DE" sz="1000" i="1" dirty="0"/>
                        <a:t>(Was sind die Kernaufgaben der Rolle?)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Aufgabe 1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Aufgabe 2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Aufgabe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Fachliche Kompetenzen </a:t>
                      </a:r>
                      <a:r>
                        <a:rPr lang="de-DE" sz="1000" i="1" dirty="0"/>
                        <a:t>(Welche Kompetenzen sind unbedingt erforderlich, um die Hauptaufgaben der Rolle zu erfüllen?)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Fachkompetenz 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Fachkompetenz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Fachkompetenz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Hauptverantwortungen </a:t>
                      </a:r>
                      <a:r>
                        <a:rPr lang="de-DE" sz="1000" i="1" dirty="0"/>
                        <a:t>(Wofür übernimmt der/die </a:t>
                      </a:r>
                      <a:r>
                        <a:rPr lang="de-DE" sz="1000" i="1" dirty="0" err="1"/>
                        <a:t>RolleninhaberIn</a:t>
                      </a:r>
                      <a:r>
                        <a:rPr lang="de-DE" sz="1000" i="1" dirty="0"/>
                        <a:t> die Verantwortung?)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Hauptverantwortung 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Hauptverantwortung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Hauptverantwortung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288797"/>
                  </a:ext>
                </a:extLst>
              </a:tr>
              <a:tr h="1385768">
                <a:tc>
                  <a:txBody>
                    <a:bodyPr/>
                    <a:lstStyle/>
                    <a:p>
                      <a:r>
                        <a:rPr lang="de-DE" sz="1200" dirty="0"/>
                        <a:t>Nebenaufgaben </a:t>
                      </a:r>
                      <a:r>
                        <a:rPr lang="de-DE" sz="1000" i="1" dirty="0"/>
                        <a:t>(Was sind die Nebenaufgaben der Rolle?)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Nebenaufgabe 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Nebenaufgabe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Nebenaufgabe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Zusätzliche Kompetenzen </a:t>
                      </a:r>
                      <a:r>
                        <a:rPr lang="de-DE" sz="1000" i="1" dirty="0"/>
                        <a:t>(Welche zusätzlichen Kompetenzen braucht es, um allen Aufgaben und Verantwortungen gerecht zu werden?)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Zusatzkompetenz 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Zusatzkompetenz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Zusatzkompetenz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Zusätzliche Verantwortungen </a:t>
                      </a:r>
                      <a:r>
                        <a:rPr lang="de-DE" sz="1000" i="1" dirty="0"/>
                        <a:t>(Welche zusätzlichen Verantwortungen gehen mit der Rolle einher? Diese können für mehrere Rollen gelten.)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Zusatzverantwortung 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Zusatzverantwortung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Zusatzverantwortung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293991"/>
                  </a:ext>
                </a:extLst>
              </a:tr>
              <a:tr h="1385768">
                <a:tc>
                  <a:txBody>
                    <a:bodyPr/>
                    <a:lstStyle/>
                    <a:p>
                      <a:r>
                        <a:rPr lang="de-DE" sz="1200" dirty="0"/>
                        <a:t>Name, Datum, Unterschrift Mitarbeiter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Zusätzliche Vereinbarungen: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Name, Datum, Unterschrift Führungskraft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889108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10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E86BB-158D-1B6C-29F7-EBE174F71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F5E9CD82-8AA9-085B-FA5E-5622EBD5A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49" y="672042"/>
            <a:ext cx="11160917" cy="492443"/>
          </a:xfrm>
        </p:spPr>
        <p:txBody>
          <a:bodyPr/>
          <a:lstStyle/>
          <a:p>
            <a:r>
              <a:rPr lang="de-DE" dirty="0">
                <a:latin typeface="Segoe UI Light"/>
                <a:cs typeface="Arial"/>
              </a:rPr>
              <a:t>Rollenname</a:t>
            </a:r>
            <a:endParaRPr lang="de-DE" dirty="0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C8241828-61F0-6ED2-3A9C-45966C007C59}"/>
              </a:ext>
            </a:extLst>
          </p:cNvPr>
          <p:cNvGraphicFramePr>
            <a:graphicFrameLocks noGrp="1"/>
          </p:cNvGraphicFramePr>
          <p:nvPr/>
        </p:nvGraphicFramePr>
        <p:xfrm>
          <a:off x="514347" y="1291906"/>
          <a:ext cx="11160918" cy="4894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0306">
                  <a:extLst>
                    <a:ext uri="{9D8B030D-6E8A-4147-A177-3AD203B41FA5}">
                      <a16:colId xmlns:a16="http://schemas.microsoft.com/office/drawing/2014/main" val="689943578"/>
                    </a:ext>
                  </a:extLst>
                </a:gridCol>
                <a:gridCol w="3720306">
                  <a:extLst>
                    <a:ext uri="{9D8B030D-6E8A-4147-A177-3AD203B41FA5}">
                      <a16:colId xmlns:a16="http://schemas.microsoft.com/office/drawing/2014/main" val="4102189197"/>
                    </a:ext>
                  </a:extLst>
                </a:gridCol>
                <a:gridCol w="3720306">
                  <a:extLst>
                    <a:ext uri="{9D8B030D-6E8A-4147-A177-3AD203B41FA5}">
                      <a16:colId xmlns:a16="http://schemas.microsoft.com/office/drawing/2014/main" val="1839130320"/>
                    </a:ext>
                  </a:extLst>
                </a:gridCol>
              </a:tblGrid>
              <a:tr h="736751">
                <a:tc>
                  <a:txBody>
                    <a:bodyPr/>
                    <a:lstStyle/>
                    <a:p>
                      <a:pPr algn="ctr"/>
                      <a:r>
                        <a:rPr lang="de-DE" sz="1200" dirty="0"/>
                        <a:t>Aufgaben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/>
                        <a:t>Kompetenzen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/>
                        <a:t>Verantwortung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011032"/>
                  </a:ext>
                </a:extLst>
              </a:tr>
              <a:tr h="1385768">
                <a:tc>
                  <a:txBody>
                    <a:bodyPr/>
                    <a:lstStyle/>
                    <a:p>
                      <a:r>
                        <a:rPr lang="de-DE" sz="1200" dirty="0"/>
                        <a:t>Hauptaufgaben </a:t>
                      </a:r>
                      <a:r>
                        <a:rPr lang="de-DE" sz="1000" i="1" dirty="0"/>
                        <a:t>(Was sind die Kernaufgaben der Rolle?)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Aufgabe 1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Aufgabe 2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Aufgabe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Fachliche Kompetenzen </a:t>
                      </a:r>
                      <a:r>
                        <a:rPr lang="de-DE" sz="1000" i="1" dirty="0"/>
                        <a:t>(Welche Kompetenzen sind unbedingt erforderlich, um die Hauptaufgaben der Rolle zu erfüllen?)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Fachkompetenz 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Fachkompetenz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Fachkompetenz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Hauptverantwortungen </a:t>
                      </a:r>
                      <a:r>
                        <a:rPr lang="de-DE" sz="1000" i="1" dirty="0"/>
                        <a:t>(Wofür übernimmt der/die </a:t>
                      </a:r>
                      <a:r>
                        <a:rPr lang="de-DE" sz="1000" i="1" dirty="0" err="1"/>
                        <a:t>RolleninhaberIn</a:t>
                      </a:r>
                      <a:r>
                        <a:rPr lang="de-DE" sz="1000" i="1" dirty="0"/>
                        <a:t> die Verantwortung?)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Hauptverantwortung 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Hauptverantwortung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Hauptverantwortung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288797"/>
                  </a:ext>
                </a:extLst>
              </a:tr>
              <a:tr h="1385768">
                <a:tc>
                  <a:txBody>
                    <a:bodyPr/>
                    <a:lstStyle/>
                    <a:p>
                      <a:r>
                        <a:rPr lang="de-DE" sz="1200" dirty="0"/>
                        <a:t>Nebenaufgaben </a:t>
                      </a:r>
                      <a:r>
                        <a:rPr lang="de-DE" sz="1000" i="1" dirty="0"/>
                        <a:t>(Was sind die Nebenaufgaben der Rolle?)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Nebenaufgabe 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Nebenaufgabe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Nebenaufgabe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Zusätzliche Kompetenzen </a:t>
                      </a:r>
                      <a:r>
                        <a:rPr lang="de-DE" sz="1000" i="1" dirty="0"/>
                        <a:t>(Welche zusätzlichen Kompetenzen braucht es, um allen Aufgaben und Verantwortungen gerecht zu werden?)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Zusatzkompetenz 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Zusatzkompetenz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Zusatzkompetenz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Zusätzliche Verantwortungen </a:t>
                      </a:r>
                      <a:r>
                        <a:rPr lang="de-DE" sz="1000" i="1" dirty="0"/>
                        <a:t>(Welche zusätzlichen Verantwortungen gehen mit der Rolle einher? Diese können für mehrere Rollen gelten.)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Zusatzverantwortung 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Zusatzverantwortung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/>
                        <a:t>Zusatzverantwortung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293991"/>
                  </a:ext>
                </a:extLst>
              </a:tr>
              <a:tr h="1385768">
                <a:tc>
                  <a:txBody>
                    <a:bodyPr/>
                    <a:lstStyle/>
                    <a:p>
                      <a:r>
                        <a:rPr lang="de-DE" sz="1200" dirty="0"/>
                        <a:t>Name, Datum, Unterschrift Mitarbeiter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Zusätzliche Vereinbarungen: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Name, Datum, Unterschrift Führungskraft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889108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9351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LANGUAGE_ID" val="1033"/>
  <p:tag name="EE4P_STYLE_ID" val="9245cb48-36f6-4855-a0c3-19564cc8b6bc"/>
</p:tagLst>
</file>

<file path=ppt/theme/theme1.xml><?xml version="1.0" encoding="utf-8"?>
<a:theme xmlns:a="http://schemas.openxmlformats.org/drawingml/2006/main" name="mpdigitalcolors">
  <a:themeElements>
    <a:clrScheme name="Benutzerdefiniert 1">
      <a:dk1>
        <a:srgbClr val="13133E"/>
      </a:dk1>
      <a:lt1>
        <a:srgbClr val="FFFFFF"/>
      </a:lt1>
      <a:dk2>
        <a:srgbClr val="14133E"/>
      </a:dk2>
      <a:lt2>
        <a:srgbClr val="23A9C2"/>
      </a:lt2>
      <a:accent1>
        <a:srgbClr val="20A3BC"/>
      </a:accent1>
      <a:accent2>
        <a:srgbClr val="166289"/>
      </a:accent2>
      <a:accent3>
        <a:srgbClr val="13365B"/>
      </a:accent3>
      <a:accent4>
        <a:srgbClr val="3DD8D9"/>
      </a:accent4>
      <a:accent5>
        <a:srgbClr val="34CFDE"/>
      </a:accent5>
      <a:accent6>
        <a:srgbClr val="14133E"/>
      </a:accent6>
      <a:hlink>
        <a:srgbClr val="5E5E5E"/>
      </a:hlink>
      <a:folHlink>
        <a:srgbClr val="A9A9A9"/>
      </a:folHlink>
    </a:clrScheme>
    <a:fontScheme name="Custom 2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1"/>
          </a:solidFill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600" dirty="0" err="1" smtClean="0">
            <a:solidFill>
              <a:schemeClr val="tx1"/>
            </a:solidFill>
            <a:latin typeface="+mj-lt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noAutofit/>
      </a:bodyPr>
      <a:lstStyle>
        <a:defPPr>
          <a:defRPr sz="1600" dirty="0" err="1" smtClean="0">
            <a:latin typeface="+mj-lt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6" id="{BB256715-820E-7C4D-98DF-6C39B4D4CF9D}" vid="{690AE1EA-90D0-0E40-B3AD-E64C2D194A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3021508-cfc2-4f4a-afda-e0c224ab58fc">
      <Terms xmlns="http://schemas.microsoft.com/office/infopath/2007/PartnerControls"/>
    </lcf76f155ced4ddcb4097134ff3c332f>
    <TaxCatchAll xmlns="80f55971-2e3e-4e75-9086-dacb6cb5079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593E11E20D8D2488D317A45EA172F77" ma:contentTypeVersion="16" ma:contentTypeDescription="Ein neues Dokument erstellen." ma:contentTypeScope="" ma:versionID="afecf2979efc1a6d9da7b61506f80d94">
  <xsd:schema xmlns:xsd="http://www.w3.org/2001/XMLSchema" xmlns:xs="http://www.w3.org/2001/XMLSchema" xmlns:p="http://schemas.microsoft.com/office/2006/metadata/properties" xmlns:ns2="c3021508-cfc2-4f4a-afda-e0c224ab58fc" xmlns:ns3="80f55971-2e3e-4e75-9086-dacb6cb5079c" targetNamespace="http://schemas.microsoft.com/office/2006/metadata/properties" ma:root="true" ma:fieldsID="14fd08edf59aa24d3062f6de08cd9c8f" ns2:_="" ns3:_="">
    <xsd:import namespace="c3021508-cfc2-4f4a-afda-e0c224ab58fc"/>
    <xsd:import namespace="80f55971-2e3e-4e75-9086-dacb6cb507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021508-cfc2-4f4a-afda-e0c224ab58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99a4f2f3-3bae-4ae2-8030-0a9c92a2dc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f55971-2e3e-4e75-9086-dacb6cb5079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aae3a-d1b3-44c7-8238-937d3490bbb1}" ma:internalName="TaxCatchAll" ma:showField="CatchAllData" ma:web="80f55971-2e3e-4e75-9086-dacb6cb507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502F23-AAEF-48E2-9B6B-7F49E0B61247}">
  <ds:schemaRefs>
    <ds:schemaRef ds:uri="http://schemas.microsoft.com/office/2006/metadata/properties"/>
    <ds:schemaRef ds:uri="http://schemas.microsoft.com/office/infopath/2007/PartnerControls"/>
    <ds:schemaRef ds:uri="c3021508-cfc2-4f4a-afda-e0c224ab58fc"/>
    <ds:schemaRef ds:uri="80f55971-2e3e-4e75-9086-dacb6cb5079c"/>
  </ds:schemaRefs>
</ds:datastoreItem>
</file>

<file path=customXml/itemProps2.xml><?xml version="1.0" encoding="utf-8"?>
<ds:datastoreItem xmlns:ds="http://schemas.openxmlformats.org/officeDocument/2006/customXml" ds:itemID="{7629C332-5373-4AF0-B79D-1FAB3C4CC9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021508-cfc2-4f4a-afda-e0c224ab58fc"/>
    <ds:schemaRef ds:uri="80f55971-2e3e-4e75-9086-dacb6cb507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B51F00-AF08-409A-BB28-C13EEC6E71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mpdigitalcolors</Template>
  <TotalTime>0</TotalTime>
  <Words>284</Words>
  <Application>Microsoft Macintosh PowerPoint</Application>
  <PresentationFormat>Breitbild</PresentationFormat>
  <Paragraphs>65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Segoe UI</vt:lpstr>
      <vt:lpstr>Segoe UI Light</vt:lpstr>
      <vt:lpstr>Source Sans Pro</vt:lpstr>
      <vt:lpstr>Wingdings</vt:lpstr>
      <vt:lpstr>mpdigitalcolors</vt:lpstr>
      <vt:lpstr>Rollenbilder (AKV)</vt:lpstr>
      <vt:lpstr>Rollenname</vt:lpstr>
      <vt:lpstr>Rollenname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Posarnig</dc:creator>
  <cp:lastModifiedBy>Martin Posarnig</cp:lastModifiedBy>
  <cp:revision>11</cp:revision>
  <dcterms:created xsi:type="dcterms:W3CDTF">2024-10-28T20:14:18Z</dcterms:created>
  <dcterms:modified xsi:type="dcterms:W3CDTF">2025-08-04T07:31:00Z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0x010100C593E11E20D8D2488D317A45EA172F77</vt:lpwstr>
  </property>
  <property fmtid="{D5CDD505-2E9C-101B-9397-08002B2CF9AE}" pid="3" name="MediaServiceImageTags">
    <vt:lpwstr/>
  </property>
</Properties>
</file>