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6"/>
  </p:notesMasterIdLst>
  <p:sldIdLst>
    <p:sldId id="397" r:id="rId2"/>
    <p:sldId id="398" r:id="rId3"/>
    <p:sldId id="494" r:id="rId4"/>
    <p:sldId id="495" r:id="rId5"/>
  </p:sldIdLst>
  <p:sldSz cx="12192000" cy="6858000"/>
  <p:notesSz cx="7099300" cy="10234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epach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7D7"/>
    <a:srgbClr val="A29C9C"/>
    <a:srgbClr val="EC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0" autoAdjust="0"/>
    <p:restoredTop sz="94364" autoAdjust="0"/>
  </p:normalViewPr>
  <p:slideViewPr>
    <p:cSldViewPr snapToGrid="0">
      <p:cViewPr varScale="1">
        <p:scale>
          <a:sx n="120" d="100"/>
          <a:sy n="120" d="100"/>
        </p:scale>
        <p:origin x="208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50734ABB-FDD8-470C-94A0-E35EFCF8BF46}" type="datetimeFigureOut">
              <a:rPr lang="en-US" smtClean="0"/>
              <a:pPr/>
              <a:t>10/22/25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6E0020C-34B3-4644-B138-3A9503ECB28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81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0020C-34B3-4644-B138-3A9503ECB2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86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E41C58CA-6DAD-43B4-BF8E-EAC45BF182AB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721496" y="2076857"/>
            <a:ext cx="8748486" cy="2028417"/>
          </a:xfrm>
        </p:spPr>
        <p:txBody>
          <a:bodyPr lIns="0" tIns="0" rIns="0" bIns="180000" anchor="b"/>
          <a:lstStyle>
            <a:lvl1pPr algn="l">
              <a:lnSpc>
                <a:spcPct val="100000"/>
              </a:lnSpc>
              <a:defRPr sz="6000" b="0" baseline="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1496" y="4143376"/>
            <a:ext cx="8748486" cy="732848"/>
          </a:xfrm>
        </p:spPr>
        <p:txBody>
          <a:bodyPr wrap="square" lIns="0" tIns="180000" rIns="0" bIns="180000" anchor="t">
            <a:sp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Subtitle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37A37D-5036-437C-A8A0-018DB21AA03A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7398A5-55F5-4A56-AB74-7B8C9CA6791B}"/>
              </a:ext>
            </a:extLst>
          </p:cNvPr>
          <p:cNvCxnSpPr>
            <a:cxnSpLocks/>
          </p:cNvCxnSpPr>
          <p:nvPr/>
        </p:nvCxnSpPr>
        <p:spPr>
          <a:xfrm flipH="1">
            <a:off x="10629902" y="2766060"/>
            <a:ext cx="1021078" cy="409194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CF1D1-C1D1-43A3-9B30-90CC8C94EE72}"/>
              </a:ext>
            </a:extLst>
          </p:cNvPr>
          <p:cNvCxnSpPr>
            <a:cxnSpLocks/>
          </p:cNvCxnSpPr>
          <p:nvPr/>
        </p:nvCxnSpPr>
        <p:spPr>
          <a:xfrm flipH="1">
            <a:off x="10808526" y="5448300"/>
            <a:ext cx="362394" cy="1409700"/>
          </a:xfrm>
          <a:prstGeom prst="line">
            <a:avLst/>
          </a:prstGeom>
          <a:ln w="38100">
            <a:solidFill>
              <a:srgbClr val="DAD7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9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03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06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07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85350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15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89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2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7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13A35D3-F9EE-0209-2A7A-0F32F921C764}"/>
              </a:ext>
            </a:extLst>
          </p:cNvPr>
          <p:cNvSpPr txBox="1"/>
          <p:nvPr/>
        </p:nvSpPr>
        <p:spPr>
          <a:xfrm>
            <a:off x="10069975" y="879676"/>
            <a:ext cx="0" cy="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endParaRPr lang="de-DE" sz="1600" dirty="0" err="1">
              <a:latin typeface="+mj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5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7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14349" y="1717675"/>
            <a:ext cx="11160917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1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4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  <p:sp>
        <p:nvSpPr>
          <p:cNvPr id="5" name="Parallelogram 7">
            <a:extLst>
              <a:ext uri="{FF2B5EF4-FFF2-40B4-BE49-F238E27FC236}">
                <a16:creationId xmlns:a16="http://schemas.microsoft.com/office/drawing/2014/main" id="{BCBEF01F-18D8-1C3C-2A5C-94698E5C5A83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609A7830-7042-432D-3796-A9A93CDF868C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5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70E8F534-1A08-EA5A-A93A-69999917158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0" name="Text Placeholder PageNumber">
            <a:extLst>
              <a:ext uri="{FF2B5EF4-FFF2-40B4-BE49-F238E27FC236}">
                <a16:creationId xmlns:a16="http://schemas.microsoft.com/office/drawing/2014/main" id="{EA8B00B7-ABB3-979E-24CB-6A571B24A99C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CCFC1419-0018-2FF6-B86B-9115565F8A4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34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1717675"/>
            <a:ext cx="11160918" cy="4448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de-DE" dirty="0" err="1"/>
              <a:t>Sixth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6"/>
            <a:r>
              <a:rPr lang="de-DE" dirty="0" err="1"/>
              <a:t>Seventh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7"/>
            <a:r>
              <a:rPr lang="de-DE" dirty="0" err="1"/>
              <a:t>Eighth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8"/>
            <a:r>
              <a:rPr lang="de-DE" dirty="0" err="1"/>
              <a:t>Nineth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514349" y="6308725"/>
            <a:ext cx="1116091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53" name="Text Placeholder PageNumber"/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747AD3-3260-D146-87A8-B1178E08CC4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1062226" y="665515"/>
            <a:ext cx="613040" cy="540000"/>
          </a:xfrm>
          <a:prstGeom prst="rect">
            <a:avLst/>
          </a:prstGeom>
        </p:spPr>
      </p:pic>
      <p:sp>
        <p:nvSpPr>
          <p:cNvPr id="9" name="Text Placeholder PageNumber">
            <a:extLst>
              <a:ext uri="{FF2B5EF4-FFF2-40B4-BE49-F238E27FC236}">
                <a16:creationId xmlns:a16="http://schemas.microsoft.com/office/drawing/2014/main" id="{B8C76C4F-8EBC-95B8-4EAE-7340AECC2693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2807D525-E5A9-2C05-4B2D-20CCD456BE8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57" r:id="rId11"/>
    <p:sldLayoutId id="2147483669" r:id="rId12"/>
    <p:sldLayoutId id="2147483659" r:id="rId13"/>
    <p:sldLayoutId id="2147483679" r:id="rId14"/>
    <p:sldLayoutId id="2147483675" r:id="rId15"/>
    <p:sldLayoutId id="2147483676" r:id="rId16"/>
    <p:sldLayoutId id="2147483677" r:id="rId17"/>
    <p:sldLayoutId id="2147483661" r:id="rId18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sz="3200" b="0" i="0" u="none" kern="1200" spc="50" baseline="0">
          <a:solidFill>
            <a:schemeClr val="bg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30000"/>
        </a:spcBef>
        <a:buClr>
          <a:srgbClr val="C02A26"/>
        </a:buClr>
        <a:buFont typeface="Wingdings" panose="05000000000000000000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203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406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609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8128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10160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6pPr>
      <a:lvl7pPr marL="1219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7pPr>
      <a:lvl8pPr marL="1422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8pPr>
      <a:lvl9pPr marL="1625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2" orient="horz" pos="957" userDrawn="1">
          <p15:clr>
            <a:srgbClr val="F26B43"/>
          </p15:clr>
        </p15:guide>
        <p15:guide id="23" orient="horz" pos="1082" userDrawn="1">
          <p15:clr>
            <a:srgbClr val="F26B43"/>
          </p15:clr>
        </p15:guide>
        <p15:guide id="24" orient="horz" pos="4180" userDrawn="1">
          <p15:clr>
            <a:srgbClr val="F26B43"/>
          </p15:clr>
        </p15:guide>
        <p15:guide id="25" pos="324" userDrawn="1">
          <p15:clr>
            <a:srgbClr val="F26B43"/>
          </p15:clr>
        </p15:guide>
        <p15:guide id="26" pos="7355" userDrawn="1">
          <p15:clr>
            <a:srgbClr val="F26B43"/>
          </p15:clr>
        </p15:guide>
        <p15:guide id="27" orient="horz" pos="388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5" Type="http://schemas.openxmlformats.org/officeDocument/2006/relationships/tags" Target="../tags/tag18.xml"/><Relationship Id="rId10" Type="http://schemas.openxmlformats.org/officeDocument/2006/relationships/tags" Target="../tags/tag23.xml"/><Relationship Id="rId4" Type="http://schemas.openxmlformats.org/officeDocument/2006/relationships/tags" Target="../tags/tag17.xml"/><Relationship Id="rId9" Type="http://schemas.openxmlformats.org/officeDocument/2006/relationships/tags" Target="../tags/tag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21496" y="3000187"/>
            <a:ext cx="8748486" cy="1105088"/>
          </a:xfrm>
        </p:spPr>
        <p:txBody>
          <a:bodyPr/>
          <a:lstStyle/>
          <a:p>
            <a:r>
              <a:rPr lang="en-US" err="1"/>
              <a:t>Wochenbesprechung</a:t>
            </a:r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4DBAD7-BAF4-42D0-BC78-DAFC4BDAB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FA996F0-1CF6-BE8C-F304-DBB14CFB2021}"/>
              </a:ext>
            </a:extLst>
          </p:cNvPr>
          <p:cNvSpPr txBox="1"/>
          <p:nvPr/>
        </p:nvSpPr>
        <p:spPr>
          <a:xfrm>
            <a:off x="12589329" y="4310743"/>
            <a:ext cx="0" cy="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endParaRPr lang="de-DE" sz="1600" err="1">
              <a:latin typeface="+mj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0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B2AAF6A-82CF-9658-C0DA-D201254B0F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/>
              <a:t>Grundregeln und Werte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50A4123-4B9D-3F49-393D-3F1D5532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Wochenbesprechung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7DE64CF-4B38-7156-865D-75FFE5E909A7}"/>
              </a:ext>
            </a:extLst>
          </p:cNvPr>
          <p:cNvSpPr/>
          <p:nvPr/>
        </p:nvSpPr>
        <p:spPr>
          <a:xfrm>
            <a:off x="514348" y="1656087"/>
            <a:ext cx="2160000" cy="216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/>
              <a:t>Jeder bereitet sich für die Wochenbesprechung vor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619628E-7A51-44E6-B0DE-6B284FBE7451}"/>
              </a:ext>
            </a:extLst>
          </p:cNvPr>
          <p:cNvSpPr/>
          <p:nvPr/>
        </p:nvSpPr>
        <p:spPr>
          <a:xfrm>
            <a:off x="514348" y="3953827"/>
            <a:ext cx="2160000" cy="216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/>
              <a:t>Es werden keine Detailprobleme besprochen.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5CF7AA3-16D8-B9E7-50D3-BBBB2F5612BE}"/>
              </a:ext>
            </a:extLst>
          </p:cNvPr>
          <p:cNvSpPr/>
          <p:nvPr/>
        </p:nvSpPr>
        <p:spPr>
          <a:xfrm>
            <a:off x="2892601" y="3953827"/>
            <a:ext cx="2160000" cy="216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/>
              <a:t>Jede Wochenbesprechung beinhaltet Dank und/oder ein Wertebeispiel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AA6E063-8CD1-5E12-D3D0-6B94C0A12B40}"/>
              </a:ext>
            </a:extLst>
          </p:cNvPr>
          <p:cNvSpPr/>
          <p:nvPr/>
        </p:nvSpPr>
        <p:spPr>
          <a:xfrm>
            <a:off x="2895188" y="1656087"/>
            <a:ext cx="2160000" cy="2160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/>
              <a:t>Während der Wochenbesprechung wird nicht gearbeitet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32A609E-16AA-D5FD-49C4-FB15CFEC2BEB}"/>
              </a:ext>
            </a:extLst>
          </p:cNvPr>
          <p:cNvSpPr/>
          <p:nvPr/>
        </p:nvSpPr>
        <p:spPr>
          <a:xfrm>
            <a:off x="5270854" y="1656087"/>
            <a:ext cx="6404411" cy="445774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72000" rIns="18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3200" b="1">
                <a:solidFill>
                  <a:schemeClr val="bg2"/>
                </a:solidFill>
              </a:rPr>
              <a:t>Unsere Werte</a:t>
            </a:r>
          </a:p>
          <a:p>
            <a:endParaRPr lang="de-DE" sz="1200"/>
          </a:p>
          <a:p>
            <a:r>
              <a:rPr lang="de-DE" sz="2400"/>
              <a:t>Wir sind stets </a:t>
            </a:r>
            <a:r>
              <a:rPr lang="de-DE" sz="2400" b="1"/>
              <a:t>respektvoll</a:t>
            </a:r>
            <a:r>
              <a:rPr lang="de-DE" sz="2400"/>
              <a:t> im Umgang miteinander sowie mit Kunden und Partnern.</a:t>
            </a:r>
          </a:p>
          <a:p>
            <a:endParaRPr lang="de-DE" sz="2400"/>
          </a:p>
          <a:p>
            <a:r>
              <a:rPr lang="de-DE" sz="2400"/>
              <a:t>Wir </a:t>
            </a:r>
            <a:r>
              <a:rPr lang="de-DE" sz="2400" b="1"/>
              <a:t>fordern</a:t>
            </a:r>
            <a:r>
              <a:rPr lang="de-DE" sz="2400"/>
              <a:t> und </a:t>
            </a:r>
            <a:r>
              <a:rPr lang="de-DE" sz="2400" b="1"/>
              <a:t>fördern</a:t>
            </a:r>
            <a:r>
              <a:rPr lang="de-DE" sz="2400"/>
              <a:t> uns.</a:t>
            </a:r>
          </a:p>
          <a:p>
            <a:endParaRPr lang="de-DE" sz="2400"/>
          </a:p>
          <a:p>
            <a:r>
              <a:rPr lang="de-DE" sz="2400"/>
              <a:t>Wir </a:t>
            </a:r>
            <a:r>
              <a:rPr lang="de-DE" sz="2400" b="1"/>
              <a:t>vertrauen</a:t>
            </a:r>
            <a:r>
              <a:rPr lang="de-DE" sz="2400"/>
              <a:t> einander, weil wir stets </a:t>
            </a:r>
            <a:r>
              <a:rPr lang="de-DE" sz="2400" b="1"/>
              <a:t>ehrlich</a:t>
            </a:r>
            <a:r>
              <a:rPr lang="de-DE" sz="2400"/>
              <a:t> sind.</a:t>
            </a:r>
          </a:p>
          <a:p>
            <a:endParaRPr lang="de-DE" sz="2400"/>
          </a:p>
          <a:p>
            <a:r>
              <a:rPr lang="de-DE" sz="2400"/>
              <a:t>Wir leben </a:t>
            </a:r>
            <a:r>
              <a:rPr lang="de-DE" sz="2400" b="1"/>
              <a:t>Disziplin</a:t>
            </a:r>
            <a:r>
              <a:rPr lang="de-DE" sz="2400"/>
              <a:t> und </a:t>
            </a:r>
            <a:r>
              <a:rPr lang="de-DE" sz="2400" b="1"/>
              <a:t>Freiheit</a:t>
            </a:r>
            <a:r>
              <a:rPr lang="de-DE" sz="2400"/>
              <a:t> gleichermaßen.</a:t>
            </a:r>
          </a:p>
        </p:txBody>
      </p:sp>
      <p:pic>
        <p:nvPicPr>
          <p:cNvPr id="1026" name="Picture 2" descr="preparation Icon 5187360">
            <a:extLst>
              <a:ext uri="{FF2B5EF4-FFF2-40B4-BE49-F238E27FC236}">
                <a16:creationId xmlns:a16="http://schemas.microsoft.com/office/drawing/2014/main" id="{FD5D7947-7DC0-4746-41C6-0F8CCD6BC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348" y="1854031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ork Icon 3344590">
            <a:extLst>
              <a:ext uri="{FF2B5EF4-FFF2-40B4-BE49-F238E27FC236}">
                <a16:creationId xmlns:a16="http://schemas.microsoft.com/office/drawing/2014/main" id="{CF7DD573-7E3B-EEB4-204A-27FA74F53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601" y="1854031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mmunication confusion Icon 2358506">
            <a:extLst>
              <a:ext uri="{FF2B5EF4-FFF2-40B4-BE49-F238E27FC236}">
                <a16:creationId xmlns:a16="http://schemas.microsoft.com/office/drawing/2014/main" id="{19124EF4-53A7-FFEF-CB66-496B158E4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17" y="3968708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ank you Icon 4065765">
            <a:extLst>
              <a:ext uri="{FF2B5EF4-FFF2-40B4-BE49-F238E27FC236}">
                <a16:creationId xmlns:a16="http://schemas.microsoft.com/office/drawing/2014/main" id="{C5E93C6B-8A02-5663-5564-247E3C4D0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601" y="4058708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09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B53DE-6E8C-2356-9E00-DF5A6119D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58F537E-97C5-3A46-82AB-A10FD277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cs typeface="Arial"/>
              </a:rPr>
              <a:t>Wochenbesprechung KWXX</a:t>
            </a:r>
            <a:endParaRPr lang="de-DE" dirty="0"/>
          </a:p>
        </p:txBody>
      </p:sp>
      <p:sp>
        <p:nvSpPr>
          <p:cNvPr id="6" name="ee4pContent1">
            <a:extLst>
              <a:ext uri="{FF2B5EF4-FFF2-40B4-BE49-F238E27FC236}">
                <a16:creationId xmlns:a16="http://schemas.microsoft.com/office/drawing/2014/main" id="{4DA642F8-1500-A8A9-CB41-5CA67C4BC66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4349" y="1733150"/>
            <a:ext cx="5485013" cy="19955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cs typeface="Arial"/>
              </a:rPr>
              <a:t>Text</a:t>
            </a:r>
          </a:p>
        </p:txBody>
      </p:sp>
      <p:sp>
        <p:nvSpPr>
          <p:cNvPr id="7" name="ee4pContent1">
            <a:extLst>
              <a:ext uri="{FF2B5EF4-FFF2-40B4-BE49-F238E27FC236}">
                <a16:creationId xmlns:a16="http://schemas.microsoft.com/office/drawing/2014/main" id="{8C1A8A06-4BD5-9E76-6ED7-2F5B22A8560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190254" y="1733150"/>
            <a:ext cx="5485013" cy="19955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  <a:p>
            <a:pPr lvl="1"/>
            <a:endParaRPr lang="en-US" sz="1400" dirty="0">
              <a:latin typeface="+mn-lt"/>
              <a:cs typeface="Arial"/>
            </a:endParaRPr>
          </a:p>
        </p:txBody>
      </p:sp>
      <p:sp>
        <p:nvSpPr>
          <p:cNvPr id="8" name="ee4pHeader1">
            <a:extLst>
              <a:ext uri="{FF2B5EF4-FFF2-40B4-BE49-F238E27FC236}">
                <a16:creationId xmlns:a16="http://schemas.microsoft.com/office/drawing/2014/main" id="{5D7EA837-BF9A-9B5B-75B8-753485770E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514349" y="1271412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Was </a:t>
            </a:r>
            <a:r>
              <a:rPr lang="en-US" sz="1600" err="1"/>
              <a:t>geschah</a:t>
            </a:r>
            <a:r>
              <a:rPr lang="en-US" sz="1600"/>
              <a:t> </a:t>
            </a:r>
            <a:r>
              <a:rPr lang="en-US" sz="1600" err="1"/>
              <a:t>vorige</a:t>
            </a:r>
            <a:r>
              <a:rPr lang="en-US" sz="1600"/>
              <a:t> </a:t>
            </a:r>
            <a:r>
              <a:rPr lang="en-US" sz="1600" err="1"/>
              <a:t>Woche</a:t>
            </a:r>
            <a:r>
              <a:rPr lang="en-US" sz="1600"/>
              <a:t>?</a:t>
            </a:r>
          </a:p>
        </p:txBody>
      </p:sp>
      <p:sp>
        <p:nvSpPr>
          <p:cNvPr id="9" name="ee4pHeader1">
            <a:extLst>
              <a:ext uri="{FF2B5EF4-FFF2-40B4-BE49-F238E27FC236}">
                <a16:creationId xmlns:a16="http://schemas.microsoft.com/office/drawing/2014/main" id="{2DCC332B-6A3F-8E0E-D772-404833ED2194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6190254" y="1271412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Was </a:t>
            </a:r>
            <a:r>
              <a:rPr lang="en-US" sz="1600" err="1"/>
              <a:t>liegt</a:t>
            </a:r>
            <a:r>
              <a:rPr lang="en-US" sz="1600"/>
              <a:t> </a:t>
            </a:r>
            <a:r>
              <a:rPr lang="en-US" sz="1600" err="1"/>
              <a:t>diese</a:t>
            </a:r>
            <a:r>
              <a:rPr lang="en-US" sz="1600"/>
              <a:t> </a:t>
            </a:r>
            <a:r>
              <a:rPr lang="en-US" sz="1600" err="1"/>
              <a:t>Woche</a:t>
            </a:r>
            <a:r>
              <a:rPr lang="en-US" sz="1600"/>
              <a:t> an?</a:t>
            </a: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07A18E1E-C843-FB61-AF60-CEAD16EA757B}"/>
              </a:ext>
            </a:extLst>
          </p:cNvPr>
          <p:cNvSpPr>
            <a:spLocks noChangeShapeType="1"/>
          </p:cNvSpPr>
          <p:nvPr>
            <p:custDataLst>
              <p:tags r:id="rId5"/>
            </p:custDataLst>
          </p:nvPr>
        </p:nvSpPr>
        <p:spPr bwMode="gray">
          <a:xfrm>
            <a:off x="514350" y="1733150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D39B0D97-86D7-3B27-8F03-9A50E8509AE4}"/>
              </a:ext>
            </a:extLst>
          </p:cNvPr>
          <p:cNvSpPr>
            <a:spLocks noChangeShapeType="1"/>
          </p:cNvSpPr>
          <p:nvPr>
            <p:custDataLst>
              <p:tags r:id="rId6"/>
            </p:custDataLst>
          </p:nvPr>
        </p:nvSpPr>
        <p:spPr bwMode="gray">
          <a:xfrm>
            <a:off x="6190254" y="1733150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 dirty="0"/>
          </a:p>
        </p:txBody>
      </p:sp>
      <p:sp>
        <p:nvSpPr>
          <p:cNvPr id="12" name="ee4pContent1">
            <a:extLst>
              <a:ext uri="{FF2B5EF4-FFF2-40B4-BE49-F238E27FC236}">
                <a16:creationId xmlns:a16="http://schemas.microsoft.com/office/drawing/2014/main" id="{0C909871-D68B-8AF0-7163-CBC84CB83378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14349" y="4190423"/>
            <a:ext cx="5485013" cy="19955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</p:txBody>
      </p:sp>
      <p:sp>
        <p:nvSpPr>
          <p:cNvPr id="13" name="ee4pContent1">
            <a:extLst>
              <a:ext uri="{FF2B5EF4-FFF2-40B4-BE49-F238E27FC236}">
                <a16:creationId xmlns:a16="http://schemas.microsoft.com/office/drawing/2014/main" id="{92984221-CA60-320F-C353-0B80E9E6E37F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6190254" y="4190423"/>
            <a:ext cx="5485013" cy="19955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  <a:p>
            <a:pPr lvl="1"/>
            <a:endParaRPr lang="en-US" sz="1400" dirty="0">
              <a:latin typeface="+mn-lt"/>
              <a:cs typeface="Arial"/>
            </a:endParaRPr>
          </a:p>
        </p:txBody>
      </p:sp>
      <p:sp>
        <p:nvSpPr>
          <p:cNvPr id="14" name="ee4pHeader1">
            <a:extLst>
              <a:ext uri="{FF2B5EF4-FFF2-40B4-BE49-F238E27FC236}">
                <a16:creationId xmlns:a16="http://schemas.microsoft.com/office/drawing/2014/main" id="{155C8CF4-B8E2-B64C-CEFA-2E2749744CBC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514349" y="3728685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Wo </a:t>
            </a:r>
            <a:r>
              <a:rPr lang="en-US" sz="1600" err="1"/>
              <a:t>brauche</a:t>
            </a:r>
            <a:r>
              <a:rPr lang="en-US" sz="1600"/>
              <a:t> ich </a:t>
            </a:r>
            <a:r>
              <a:rPr lang="en-US" sz="1600" err="1"/>
              <a:t>Unterstützung</a:t>
            </a:r>
            <a:r>
              <a:rPr lang="en-US" sz="1600"/>
              <a:t>?</a:t>
            </a:r>
          </a:p>
        </p:txBody>
      </p:sp>
      <p:sp>
        <p:nvSpPr>
          <p:cNvPr id="15" name="ee4pHeader1">
            <a:extLst>
              <a:ext uri="{FF2B5EF4-FFF2-40B4-BE49-F238E27FC236}">
                <a16:creationId xmlns:a16="http://schemas.microsoft.com/office/drawing/2014/main" id="{A2E245BF-DEB1-CCE5-30A1-17FAED295417}"/>
              </a:ext>
            </a:extLst>
          </p:cNvPr>
          <p:cNvSpPr/>
          <p:nvPr>
            <p:custDataLst>
              <p:tags r:id="rId10"/>
            </p:custDataLst>
          </p:nvPr>
        </p:nvSpPr>
        <p:spPr bwMode="auto">
          <a:xfrm>
            <a:off x="6190254" y="3728685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Wo </a:t>
            </a:r>
            <a:r>
              <a:rPr lang="en-US" sz="1600" err="1"/>
              <a:t>kann</a:t>
            </a:r>
            <a:r>
              <a:rPr lang="en-US" sz="1600"/>
              <a:t> ich </a:t>
            </a:r>
            <a:r>
              <a:rPr lang="en-US" sz="1600" err="1"/>
              <a:t>mich</a:t>
            </a:r>
            <a:r>
              <a:rPr lang="en-US" sz="1600"/>
              <a:t> </a:t>
            </a:r>
            <a:r>
              <a:rPr lang="en-US" sz="1600" err="1"/>
              <a:t>bedanken</a:t>
            </a:r>
            <a:r>
              <a:rPr lang="en-US" sz="1600"/>
              <a:t>? / </a:t>
            </a:r>
            <a:r>
              <a:rPr lang="en-US" sz="1600" err="1"/>
              <a:t>Wertebeispiel</a:t>
            </a:r>
            <a:endParaRPr lang="en-US" sz="1600"/>
          </a:p>
        </p:txBody>
      </p:sp>
      <p:sp>
        <p:nvSpPr>
          <p:cNvPr id="16" name="Line 10">
            <a:extLst>
              <a:ext uri="{FF2B5EF4-FFF2-40B4-BE49-F238E27FC236}">
                <a16:creationId xmlns:a16="http://schemas.microsoft.com/office/drawing/2014/main" id="{53DDC434-ECD1-83F2-709E-B0A0CAEAB74D}"/>
              </a:ext>
            </a:extLst>
          </p:cNvPr>
          <p:cNvSpPr>
            <a:spLocks noChangeShapeType="1"/>
          </p:cNvSpPr>
          <p:nvPr>
            <p:custDataLst>
              <p:tags r:id="rId11"/>
            </p:custDataLst>
          </p:nvPr>
        </p:nvSpPr>
        <p:spPr bwMode="gray">
          <a:xfrm>
            <a:off x="514350" y="4190423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10">
            <a:extLst>
              <a:ext uri="{FF2B5EF4-FFF2-40B4-BE49-F238E27FC236}">
                <a16:creationId xmlns:a16="http://schemas.microsoft.com/office/drawing/2014/main" id="{6DF92E19-7832-D252-0394-90443ABE9EB5}"/>
              </a:ext>
            </a:extLst>
          </p:cNvPr>
          <p:cNvSpPr>
            <a:spLocks noChangeShapeType="1"/>
          </p:cNvSpPr>
          <p:nvPr>
            <p:custDataLst>
              <p:tags r:id="rId12"/>
            </p:custDataLst>
          </p:nvPr>
        </p:nvSpPr>
        <p:spPr bwMode="gray">
          <a:xfrm>
            <a:off x="6190254" y="4190423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A36EE-CB58-012C-500F-7CB386A47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5A3760F-AF9A-AF0F-362B-E98492494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cs typeface="Arial"/>
              </a:rPr>
              <a:t>Wochenbesprechung KWXX</a:t>
            </a:r>
            <a:endParaRPr lang="de-DE" dirty="0"/>
          </a:p>
        </p:txBody>
      </p:sp>
      <p:sp>
        <p:nvSpPr>
          <p:cNvPr id="6" name="ee4pContent1">
            <a:extLst>
              <a:ext uri="{FF2B5EF4-FFF2-40B4-BE49-F238E27FC236}">
                <a16:creationId xmlns:a16="http://schemas.microsoft.com/office/drawing/2014/main" id="{8F3B4883-15DC-5B9C-F9B1-5453D422440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4349" y="1733150"/>
            <a:ext cx="5485013" cy="19955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cs typeface="Arial"/>
              </a:rPr>
              <a:t>Text</a:t>
            </a:r>
          </a:p>
        </p:txBody>
      </p:sp>
      <p:sp>
        <p:nvSpPr>
          <p:cNvPr id="7" name="ee4pContent1">
            <a:extLst>
              <a:ext uri="{FF2B5EF4-FFF2-40B4-BE49-F238E27FC236}">
                <a16:creationId xmlns:a16="http://schemas.microsoft.com/office/drawing/2014/main" id="{A5253BBB-785B-DD52-65E6-1BD6E74F83F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190254" y="1733150"/>
            <a:ext cx="5485013" cy="19955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  <a:p>
            <a:pPr lvl="1"/>
            <a:endParaRPr lang="en-US" sz="1400" dirty="0">
              <a:latin typeface="+mn-lt"/>
              <a:cs typeface="Arial"/>
            </a:endParaRPr>
          </a:p>
        </p:txBody>
      </p:sp>
      <p:sp>
        <p:nvSpPr>
          <p:cNvPr id="8" name="ee4pHeader1">
            <a:extLst>
              <a:ext uri="{FF2B5EF4-FFF2-40B4-BE49-F238E27FC236}">
                <a16:creationId xmlns:a16="http://schemas.microsoft.com/office/drawing/2014/main" id="{FC205525-E663-4788-D136-9A8751CEC0F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514349" y="1271412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Was </a:t>
            </a:r>
            <a:r>
              <a:rPr lang="en-US" sz="1600" err="1"/>
              <a:t>geschah</a:t>
            </a:r>
            <a:r>
              <a:rPr lang="en-US" sz="1600"/>
              <a:t> </a:t>
            </a:r>
            <a:r>
              <a:rPr lang="en-US" sz="1600" err="1"/>
              <a:t>vorige</a:t>
            </a:r>
            <a:r>
              <a:rPr lang="en-US" sz="1600"/>
              <a:t> </a:t>
            </a:r>
            <a:r>
              <a:rPr lang="en-US" sz="1600" err="1"/>
              <a:t>Woche</a:t>
            </a:r>
            <a:r>
              <a:rPr lang="en-US" sz="1600"/>
              <a:t>?</a:t>
            </a:r>
          </a:p>
        </p:txBody>
      </p:sp>
      <p:sp>
        <p:nvSpPr>
          <p:cNvPr id="9" name="ee4pHeader1">
            <a:extLst>
              <a:ext uri="{FF2B5EF4-FFF2-40B4-BE49-F238E27FC236}">
                <a16:creationId xmlns:a16="http://schemas.microsoft.com/office/drawing/2014/main" id="{3D093DAD-3C6D-A979-5924-ADC9BA78CFE5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6190254" y="1271412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Was </a:t>
            </a:r>
            <a:r>
              <a:rPr lang="en-US" sz="1600" err="1"/>
              <a:t>liegt</a:t>
            </a:r>
            <a:r>
              <a:rPr lang="en-US" sz="1600"/>
              <a:t> </a:t>
            </a:r>
            <a:r>
              <a:rPr lang="en-US" sz="1600" err="1"/>
              <a:t>diese</a:t>
            </a:r>
            <a:r>
              <a:rPr lang="en-US" sz="1600"/>
              <a:t> </a:t>
            </a:r>
            <a:r>
              <a:rPr lang="en-US" sz="1600" err="1"/>
              <a:t>Woche</a:t>
            </a:r>
            <a:r>
              <a:rPr lang="en-US" sz="1600"/>
              <a:t> an?</a:t>
            </a: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4C476209-A271-242D-0081-E3ACA484DBFC}"/>
              </a:ext>
            </a:extLst>
          </p:cNvPr>
          <p:cNvSpPr>
            <a:spLocks noChangeShapeType="1"/>
          </p:cNvSpPr>
          <p:nvPr>
            <p:custDataLst>
              <p:tags r:id="rId5"/>
            </p:custDataLst>
          </p:nvPr>
        </p:nvSpPr>
        <p:spPr bwMode="gray">
          <a:xfrm>
            <a:off x="514350" y="1733150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8D81B540-8778-1A0D-1B3D-EF4ADAE5A64B}"/>
              </a:ext>
            </a:extLst>
          </p:cNvPr>
          <p:cNvSpPr>
            <a:spLocks noChangeShapeType="1"/>
          </p:cNvSpPr>
          <p:nvPr>
            <p:custDataLst>
              <p:tags r:id="rId6"/>
            </p:custDataLst>
          </p:nvPr>
        </p:nvSpPr>
        <p:spPr bwMode="gray">
          <a:xfrm>
            <a:off x="6190254" y="1733150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 dirty="0"/>
          </a:p>
        </p:txBody>
      </p:sp>
      <p:sp>
        <p:nvSpPr>
          <p:cNvPr id="12" name="ee4pContent1">
            <a:extLst>
              <a:ext uri="{FF2B5EF4-FFF2-40B4-BE49-F238E27FC236}">
                <a16:creationId xmlns:a16="http://schemas.microsoft.com/office/drawing/2014/main" id="{E089AE26-7BAD-40C5-B2E3-850E52B827F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14349" y="4190423"/>
            <a:ext cx="5485013" cy="19955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</p:txBody>
      </p:sp>
      <p:sp>
        <p:nvSpPr>
          <p:cNvPr id="13" name="ee4pContent1">
            <a:extLst>
              <a:ext uri="{FF2B5EF4-FFF2-40B4-BE49-F238E27FC236}">
                <a16:creationId xmlns:a16="http://schemas.microsoft.com/office/drawing/2014/main" id="{BDA1FFDF-395E-259E-8E4F-1C001915F453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6190254" y="4190423"/>
            <a:ext cx="5485013" cy="19955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 anchor="t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1"/>
            <a:r>
              <a:rPr lang="en-US" sz="1400" dirty="0">
                <a:latin typeface="+mn-lt"/>
                <a:cs typeface="Arial"/>
              </a:rPr>
              <a:t>Text</a:t>
            </a:r>
          </a:p>
          <a:p>
            <a:pPr lvl="1"/>
            <a:endParaRPr lang="en-US" sz="1400" dirty="0">
              <a:latin typeface="+mn-lt"/>
              <a:cs typeface="Arial"/>
            </a:endParaRPr>
          </a:p>
        </p:txBody>
      </p:sp>
      <p:sp>
        <p:nvSpPr>
          <p:cNvPr id="14" name="ee4pHeader1">
            <a:extLst>
              <a:ext uri="{FF2B5EF4-FFF2-40B4-BE49-F238E27FC236}">
                <a16:creationId xmlns:a16="http://schemas.microsoft.com/office/drawing/2014/main" id="{D5B14EC3-CA4D-1A70-3DB9-F5B7C3397F9C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514349" y="3728685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Wo </a:t>
            </a:r>
            <a:r>
              <a:rPr lang="en-US" sz="1600" err="1"/>
              <a:t>brauche</a:t>
            </a:r>
            <a:r>
              <a:rPr lang="en-US" sz="1600"/>
              <a:t> ich </a:t>
            </a:r>
            <a:r>
              <a:rPr lang="en-US" sz="1600" err="1"/>
              <a:t>Unterstützung</a:t>
            </a:r>
            <a:r>
              <a:rPr lang="en-US" sz="1600"/>
              <a:t>?</a:t>
            </a:r>
          </a:p>
        </p:txBody>
      </p:sp>
      <p:sp>
        <p:nvSpPr>
          <p:cNvPr id="15" name="ee4pHeader1">
            <a:extLst>
              <a:ext uri="{FF2B5EF4-FFF2-40B4-BE49-F238E27FC236}">
                <a16:creationId xmlns:a16="http://schemas.microsoft.com/office/drawing/2014/main" id="{1299373B-F36B-A7CC-62B0-C0C891C16E54}"/>
              </a:ext>
            </a:extLst>
          </p:cNvPr>
          <p:cNvSpPr/>
          <p:nvPr>
            <p:custDataLst>
              <p:tags r:id="rId10"/>
            </p:custDataLst>
          </p:nvPr>
        </p:nvSpPr>
        <p:spPr bwMode="auto">
          <a:xfrm>
            <a:off x="6190254" y="3728685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/>
              <a:t>Wo </a:t>
            </a:r>
            <a:r>
              <a:rPr lang="en-US" sz="1600" err="1"/>
              <a:t>kann</a:t>
            </a:r>
            <a:r>
              <a:rPr lang="en-US" sz="1600"/>
              <a:t> ich </a:t>
            </a:r>
            <a:r>
              <a:rPr lang="en-US" sz="1600" err="1"/>
              <a:t>mich</a:t>
            </a:r>
            <a:r>
              <a:rPr lang="en-US" sz="1600"/>
              <a:t> </a:t>
            </a:r>
            <a:r>
              <a:rPr lang="en-US" sz="1600" err="1"/>
              <a:t>bedanken</a:t>
            </a:r>
            <a:r>
              <a:rPr lang="en-US" sz="1600"/>
              <a:t>? / </a:t>
            </a:r>
            <a:r>
              <a:rPr lang="en-US" sz="1600" err="1"/>
              <a:t>Wertebeispiel</a:t>
            </a:r>
            <a:endParaRPr lang="en-US" sz="1600"/>
          </a:p>
        </p:txBody>
      </p:sp>
      <p:sp>
        <p:nvSpPr>
          <p:cNvPr id="16" name="Line 10">
            <a:extLst>
              <a:ext uri="{FF2B5EF4-FFF2-40B4-BE49-F238E27FC236}">
                <a16:creationId xmlns:a16="http://schemas.microsoft.com/office/drawing/2014/main" id="{3710A182-B1E4-F4BC-9264-29E314A864E5}"/>
              </a:ext>
            </a:extLst>
          </p:cNvPr>
          <p:cNvSpPr>
            <a:spLocks noChangeShapeType="1"/>
          </p:cNvSpPr>
          <p:nvPr>
            <p:custDataLst>
              <p:tags r:id="rId11"/>
            </p:custDataLst>
          </p:nvPr>
        </p:nvSpPr>
        <p:spPr bwMode="gray">
          <a:xfrm>
            <a:off x="514350" y="4190423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7" name="Line 10">
            <a:extLst>
              <a:ext uri="{FF2B5EF4-FFF2-40B4-BE49-F238E27FC236}">
                <a16:creationId xmlns:a16="http://schemas.microsoft.com/office/drawing/2014/main" id="{92FEE44C-79A7-FFC9-F412-05519CF74BF6}"/>
              </a:ext>
            </a:extLst>
          </p:cNvPr>
          <p:cNvSpPr>
            <a:spLocks noChangeShapeType="1"/>
          </p:cNvSpPr>
          <p:nvPr>
            <p:custDataLst>
              <p:tags r:id="rId12"/>
            </p:custDataLst>
          </p:nvPr>
        </p:nvSpPr>
        <p:spPr bwMode="gray">
          <a:xfrm>
            <a:off x="6190254" y="4190423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784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LANGUAGE_ID" val="1033"/>
  <p:tag name="EE4P_STYLE_ID" val="9245cb48-36f6-4855-a0c3-19564cc8b6b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heme/theme1.xml><?xml version="1.0" encoding="utf-8"?>
<a:theme xmlns:a="http://schemas.openxmlformats.org/drawingml/2006/main" name="mpdigitalcolors">
  <a:themeElements>
    <a:clrScheme name="Benutzerdefiniert 1">
      <a:dk1>
        <a:srgbClr val="13133E"/>
      </a:dk1>
      <a:lt1>
        <a:srgbClr val="FFFFFF"/>
      </a:lt1>
      <a:dk2>
        <a:srgbClr val="14133E"/>
      </a:dk2>
      <a:lt2>
        <a:srgbClr val="23A9C2"/>
      </a:lt2>
      <a:accent1>
        <a:srgbClr val="20A3BC"/>
      </a:accent1>
      <a:accent2>
        <a:srgbClr val="166289"/>
      </a:accent2>
      <a:accent3>
        <a:srgbClr val="13365B"/>
      </a:accent3>
      <a:accent4>
        <a:srgbClr val="3DD8D9"/>
      </a:accent4>
      <a:accent5>
        <a:srgbClr val="34CFDE"/>
      </a:accent5>
      <a:accent6>
        <a:srgbClr val="14133E"/>
      </a:accent6>
      <a:hlink>
        <a:srgbClr val="5E5E5E"/>
      </a:hlink>
      <a:folHlink>
        <a:srgbClr val="A9A9A9"/>
      </a:folHlink>
    </a:clrScheme>
    <a:fontScheme name="Custom 2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dirty="0" err="1" smtClean="0">
            <a:solidFill>
              <a:schemeClr val="tx1"/>
            </a:solidFill>
            <a:latin typeface="+mj-lt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>
            <a:latin typeface="+mj-lt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6" id="{BB256715-820E-7C4D-98DF-6C39B4D4CF9D}" vid="{690AE1EA-90D0-0E40-B3AD-E64C2D194A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mpdigitalcolors</Template>
  <TotalTime>0</TotalTime>
  <Words>133</Words>
  <Application>Microsoft Macintosh PowerPoint</Application>
  <PresentationFormat>Breitbild</PresentationFormat>
  <Paragraphs>36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Segoe UI</vt:lpstr>
      <vt:lpstr>Segoe UI Light</vt:lpstr>
      <vt:lpstr>Source Sans Pro</vt:lpstr>
      <vt:lpstr>Wingdings</vt:lpstr>
      <vt:lpstr>mpdigitalcolors</vt:lpstr>
      <vt:lpstr>Wochenbesprechung</vt:lpstr>
      <vt:lpstr>Wochenbesprechung</vt:lpstr>
      <vt:lpstr>Wochenbesprechung KWXX</vt:lpstr>
      <vt:lpstr>Wochenbesprechung KWXX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Posarnig</dc:creator>
  <cp:lastModifiedBy>Martin Posarnig</cp:lastModifiedBy>
  <cp:revision>1</cp:revision>
  <dcterms:created xsi:type="dcterms:W3CDTF">2025-10-22T10:06:42Z</dcterms:created>
  <dcterms:modified xsi:type="dcterms:W3CDTF">2025-10-22T10:07:24Z</dcterms:modified>
</cp:coreProperties>
</file>